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7" r:id="rId4"/>
    <p:sldId id="258" r:id="rId5"/>
    <p:sldId id="259" r:id="rId6"/>
    <p:sldId id="273" r:id="rId7"/>
    <p:sldId id="261" r:id="rId8"/>
    <p:sldId id="262" r:id="rId9"/>
    <p:sldId id="278" r:id="rId10"/>
    <p:sldId id="263" r:id="rId11"/>
    <p:sldId id="260" r:id="rId12"/>
    <p:sldId id="275" r:id="rId13"/>
    <p:sldId id="276" r:id="rId14"/>
    <p:sldId id="264" r:id="rId15"/>
    <p:sldId id="267" r:id="rId16"/>
    <p:sldId id="265" r:id="rId17"/>
    <p:sldId id="277" r:id="rId18"/>
    <p:sldId id="266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2" y="60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2C185-93C3-40C2-BEE2-308DD8A474EC}" type="datetimeFigureOut">
              <a:rPr lang="en-GB" smtClean="0"/>
              <a:t>07/09/2019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46421-FDFC-472A-9947-E927E3FE8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70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</a:t>
            </a:r>
          </a:p>
          <a:p>
            <a:r>
              <a:rPr lang="en-GB" dirty="0"/>
              <a:t>Thankyou </a:t>
            </a:r>
          </a:p>
          <a:p>
            <a:r>
              <a:rPr lang="en-GB" dirty="0"/>
              <a:t>Discussing use of Convolutional LSTM image prediction </a:t>
            </a:r>
          </a:p>
          <a:p>
            <a:r>
              <a:rPr lang="en-GB" dirty="0"/>
              <a:t>In armed conflict in Africa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987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95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6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8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239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69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VALIDATION – </a:t>
            </a:r>
            <a:r>
              <a:rPr lang="en-GB" dirty="0" err="1"/>
              <a:t>kfold</a:t>
            </a:r>
            <a:r>
              <a:rPr lang="en-GB" dirty="0"/>
              <a:t> good but large dataset, and </a:t>
            </a:r>
            <a:r>
              <a:rPr lang="en-GB" dirty="0" err="1"/>
              <a:t>arab</a:t>
            </a:r>
            <a:r>
              <a:rPr lang="en-GB" dirty="0"/>
              <a:t> spring 2010 – 2012.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1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Apples-to-apples in cross-validation studies Forman, George</a:t>
            </a:r>
          </a:p>
          <a:p>
            <a:r>
              <a:rPr lang="en-GB" dirty="0">
                <a:effectLst/>
              </a:rPr>
              <a:t>Scholz, Martin 2010  F1 SCORE.</a:t>
            </a:r>
          </a:p>
          <a:p>
            <a:endParaRPr lang="en-GB" dirty="0"/>
          </a:p>
          <a:p>
            <a:r>
              <a:rPr lang="en-GB" dirty="0">
                <a:effectLst/>
              </a:rPr>
              <a:t>Eliminating all bad Local Minima from Loss Landscapes without even adding an Extra Unit </a:t>
            </a:r>
            <a:r>
              <a:rPr lang="en-GB" dirty="0" err="1">
                <a:effectLst/>
              </a:rPr>
              <a:t>Sohl</a:t>
            </a:r>
            <a:r>
              <a:rPr lang="en-GB" dirty="0">
                <a:effectLst/>
              </a:rPr>
              <a:t>-Dickstein, </a:t>
            </a:r>
            <a:r>
              <a:rPr lang="en-GB" dirty="0" err="1">
                <a:effectLst/>
              </a:rPr>
              <a:t>Jascha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Kawaguchi, Kenji 2019.</a:t>
            </a:r>
          </a:p>
          <a:p>
            <a:endParaRPr lang="en-GB" dirty="0"/>
          </a:p>
          <a:p>
            <a:r>
              <a:rPr lang="en-GB" dirty="0">
                <a:effectLst/>
              </a:rPr>
              <a:t>Cross-validation strategies for data with temporal, spatial, hierarchical, or phylogenetic structure  Roberts, David R. et al 2017 – cross validation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Loss Functions for Neural Networks for Image Processing </a:t>
            </a:r>
          </a:p>
          <a:p>
            <a:endParaRPr lang="en-GB" dirty="0"/>
          </a:p>
          <a:p>
            <a:r>
              <a:rPr lang="en-GB" b="1" dirty="0"/>
              <a:t>A Simple Generalisation of the Area Under the ROC Curve for Multiple Class Classification Problems 2001.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63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89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8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Introduction of conflict – necessary to know for design choices </a:t>
            </a:r>
          </a:p>
          <a:p>
            <a:r>
              <a:rPr lang="en-GB" dirty="0"/>
              <a:t>CONVLSTM – theory behind image sequence </a:t>
            </a:r>
            <a:r>
              <a:rPr lang="en-GB" dirty="0" err="1"/>
              <a:t>predciton</a:t>
            </a:r>
            <a:r>
              <a:rPr lang="en-GB" dirty="0"/>
              <a:t> </a:t>
            </a:r>
          </a:p>
          <a:p>
            <a:r>
              <a:rPr lang="en-GB" dirty="0"/>
              <a:t>Dataset produced – image sequence </a:t>
            </a:r>
          </a:p>
          <a:p>
            <a:r>
              <a:rPr lang="en-GB" dirty="0" err="1"/>
              <a:t>Discussiong</a:t>
            </a:r>
            <a:r>
              <a:rPr lang="en-GB" dirty="0"/>
              <a:t> and comparison to state of the art and what this means for prediction</a:t>
            </a:r>
          </a:p>
          <a:p>
            <a:r>
              <a:rPr lang="en-GB" dirty="0"/>
              <a:t>GOALS </a:t>
            </a:r>
          </a:p>
          <a:p>
            <a:r>
              <a:rPr lang="en-GB" dirty="0"/>
              <a:t>SPATIAL MODELLING </a:t>
            </a:r>
          </a:p>
          <a:p>
            <a:r>
              <a:rPr lang="en-GB" dirty="0"/>
              <a:t>-&gt; CONV LSTM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Conflict analysis and prediction – </a:t>
            </a:r>
          </a:p>
          <a:p>
            <a:r>
              <a:rPr lang="en-GB" dirty="0"/>
              <a:t>ABM and statistical model fitting – investigate role of conflict causation systems and role of individual conflict predictors. </a:t>
            </a:r>
          </a:p>
          <a:p>
            <a:r>
              <a:rPr lang="en-GB" dirty="0"/>
              <a:t>Range from economic and statistical analyses in </a:t>
            </a:r>
            <a:r>
              <a:rPr lang="en-GB" dirty="0" err="1"/>
              <a:t>india</a:t>
            </a:r>
            <a:r>
              <a:rPr lang="en-GB" dirty="0"/>
              <a:t> </a:t>
            </a:r>
          </a:p>
          <a:p>
            <a:r>
              <a:rPr lang="en-GB" dirty="0"/>
              <a:t>To multi layer network models coupled with AMB.</a:t>
            </a:r>
          </a:p>
          <a:p>
            <a:r>
              <a:rPr lang="en-GB" dirty="0"/>
              <a:t>HOLY GRAIL IS PREDICTION.</a:t>
            </a:r>
          </a:p>
          <a:p>
            <a:r>
              <a:rPr lang="en-GB" dirty="0"/>
              <a:t>NON ML identify predictors </a:t>
            </a:r>
          </a:p>
          <a:p>
            <a:r>
              <a:rPr lang="en-GB" dirty="0"/>
              <a:t>ML most useful in </a:t>
            </a:r>
            <a:r>
              <a:rPr lang="en-GB" dirty="0" err="1"/>
              <a:t>preduction</a:t>
            </a:r>
            <a:r>
              <a:rPr lang="en-GB" dirty="0"/>
              <a:t> </a:t>
            </a:r>
          </a:p>
          <a:p>
            <a:r>
              <a:rPr lang="en-GB" dirty="0"/>
              <a:t>Conflict has increased over last years. </a:t>
            </a:r>
          </a:p>
          <a:p>
            <a:r>
              <a:rPr lang="en-GB" dirty="0"/>
              <a:t>And has been found to couple with climate change.</a:t>
            </a:r>
          </a:p>
          <a:p>
            <a:r>
              <a:rPr lang="en-GB" dirty="0"/>
              <a:t>-TEMP PRECIPITATION, MIGRATION, ECONOMIC SHOCKS.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20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Ucdp</a:t>
            </a:r>
            <a:endParaRPr lang="en-GB" dirty="0"/>
          </a:p>
          <a:p>
            <a:r>
              <a:rPr lang="en-GB" dirty="0"/>
              <a:t>EVENT – 25 BATTLE DEATHS 2 PARTIES STATED GOAL</a:t>
            </a:r>
          </a:p>
          <a:p>
            <a:r>
              <a:rPr lang="en-GB" dirty="0"/>
              <a:t>PRIO </a:t>
            </a:r>
          </a:p>
          <a:p>
            <a:r>
              <a:rPr lang="en-GB" dirty="0"/>
              <a:t>0.5 0.5 GRID </a:t>
            </a:r>
          </a:p>
          <a:p>
            <a:r>
              <a:rPr lang="en-GB" dirty="0"/>
              <a:t>URBAN IH, PRECIPITATION,  POP, ECT.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54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01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Equations from report – mention how constantly updated. – this leads to issues – gradient vanishing exploding and cant tell which part is relevant.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77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Connections are simply a vector in normal </a:t>
            </a:r>
            <a:r>
              <a:rPr lang="en-GB" dirty="0" err="1"/>
              <a:t>lstm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ConvLSTMs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17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7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6421-FDFC-472A-9947-E927E3FE8C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59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2AE6-1D25-4117-B06B-73E29D94D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84584-BEB9-4E23-A9F3-6AAE541CE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BE948-F14B-4E47-8C53-705DDAC7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A027B-DF60-4748-81F0-302F3A00E77B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64D17-6386-439C-AE6F-FB69B3A9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66F59-B5B2-46D9-896A-00D2C00B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49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CCF1-331F-44DD-8E31-D9E46A1D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71F53-820E-4DA2-A90C-761A92DAB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D4986-C312-407B-9F05-E855408E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27ED-208F-4612-BC36-521DEB2D9C0F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17EF-9DD1-4065-8810-AA33BA2E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F590-7DAB-4939-9AF2-C32C0646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92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6B525-EE72-4BF7-B0D9-14B96AB10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A02B9-F1A2-4E3E-8A2A-2CAE8D841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1A8F-6727-490E-9732-8F0C9508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732B-ECFF-4F18-B7E7-E0880FECD731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DE61-BC5A-4D9C-B30E-DBC26499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2B19-31B4-48B6-A77F-0B1D7D60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1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DDF6-C5CE-4568-BF0B-6F5A604C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AD0F4-F0E4-4553-900D-7AFC985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D03D-C486-4817-92DC-14D1D893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5DDE-A6D5-4935-A594-7D00E87458CB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BE8FE-3789-4346-A1C6-060E1FE1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C9B2A-5575-44DD-92D5-79EA717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4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DA74-9B0C-409E-8A45-2E4A1B4B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9623E-1F3F-4CBE-A2AF-EC76FC442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08D82-DE5F-4BF8-87FC-C12A140A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0FF-6B74-4082-B273-4B71E9107157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8D30-1CF6-46CF-927F-03394BA5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52D44-C59A-4D23-B4A9-592F7825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7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9746-1704-47B2-8B36-2E1C952F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2279-86C5-470C-A15D-61CBF20D9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6A713-999E-4D03-ADD6-28232A1E8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212CC-8656-4A6F-9FEC-F5306E4A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7F40-CEDC-45E3-A2AE-FCD5382488DD}" type="datetime1">
              <a:rPr lang="en-GB" smtClean="0"/>
              <a:t>08/09/2019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C7A4-0259-4AC2-B438-3D26528C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96141-F120-44D5-890D-66B5F874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6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8DD9-DB8B-4D85-807C-482AB43C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D3903-B04D-45F1-8872-697B3817C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AABC3-3FE5-4582-B806-10F285DE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22346-B86A-440E-8723-1A34C52BE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4B77A-DF2B-4998-9F61-CEFE9D4D7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01E52-2EB1-4333-9A56-35BBB8BA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D73C-27CE-48AD-9A64-1A25DF7006F3}" type="datetime1">
              <a:rPr lang="en-GB" smtClean="0"/>
              <a:t>08/09/2019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1A35C-A7C3-49F8-89A9-20863EBC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E218D-73F5-488F-9F16-A18B9EF8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0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D9B6-B788-442E-8F3B-439534E4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771D8-F4D9-4FB6-9FED-4FACC56B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97DF-A2A9-4CB4-A5A7-9BDF8D428A07}" type="datetime1">
              <a:rPr lang="en-GB" smtClean="0"/>
              <a:t>08/09/2019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84B3D-B08D-42AE-832C-414DB87C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839A7-D1A9-4CB5-A695-E8BA8723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D92F7-A9B8-4E20-A2C8-9B00BDD3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06EF2-319D-4C06-9A28-C27CB0E5021D}" type="datetime1">
              <a:rPr lang="en-GB" smtClean="0"/>
              <a:t>08/09/2019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F2AFA-1F84-4BD3-AF8F-6A9AF29C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163F-7708-446B-B98A-E5B56DB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0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F3F2-6EA8-4F41-ABA8-F9526804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AF71-DF47-4178-A88C-BB86B7BFF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082ED-30F3-458E-AE57-A8B8F02CC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728EA-7359-4A3B-844E-D6950928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CB03-5B7A-4668-8871-DFF00F396187}" type="datetime1">
              <a:rPr lang="en-GB" smtClean="0"/>
              <a:t>08/09/2019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70C98-5D85-4B54-B796-20992E41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62E2C-6F66-4F00-964B-5FC5A71A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8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25E2-ED98-466C-A199-87EEEA56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502FF-2B63-4EE8-8F82-42E988370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DE8AC-8710-4A7D-8DED-0998D3A1C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25464-3BE4-4C43-8481-97E0ACD7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F5F7-2472-4F2E-A9B3-5FC0ED1BD9C6}" type="datetime1">
              <a:rPr lang="en-GB" smtClean="0"/>
              <a:t>08/09/2019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DBA49-CDB8-4597-A44C-F6B0A79C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740C4-8B0A-472A-AB51-05EB03CE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37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F0A80-38ED-4B36-9AAE-A0FA8194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264C2-EE3F-4AB8-9428-52B867580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83948-4E3B-4F49-9BE8-00680C7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4DD8A-1936-465C-B791-C1C5F7C806C9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92CC7-0EA9-491D-A07F-908A62479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67A26-2805-4A1A-AED2-41923D920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7CCB8-D7FE-40DF-B23A-5F4DE3975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59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ucdp.uu.se/downloads/ged/ged17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4EC-E7BC-438B-AF59-AFE2ABFE3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Investigating the suitability of Image Sequence Prediction to 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Predict Armed Conflict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0EE8C-2914-4BB5-96D5-C1ADE839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Gareth Lomax</a:t>
            </a:r>
          </a:p>
          <a:p>
            <a:r>
              <a:rPr lang="en-GB" dirty="0"/>
              <a:t>In collaboration with COALA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E0D9-5A2C-40B5-991F-AD40DB8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8F61-14E1-475E-A2C9-27BE1DF91346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1471F-8DD0-48C6-9562-33E941C1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57375-4CF6-4ED4-BA39-5ACD9BD8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9131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F0B8-97DE-4D65-8590-42266445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0658" cy="1325563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Encoder-Decoder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FABF-7376-4139-B682-6142CBB6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0840" cy="4351338"/>
          </a:xfrm>
        </p:spPr>
        <p:txBody>
          <a:bodyPr/>
          <a:lstStyle/>
          <a:p>
            <a:r>
              <a:rPr lang="en-GB" dirty="0"/>
              <a:t>Allows for input output sequence length heterogeneity</a:t>
            </a:r>
          </a:p>
          <a:p>
            <a:r>
              <a:rPr lang="en-GB" dirty="0"/>
              <a:t>Final encoder hidden state is a fixed length representation of temporal input</a:t>
            </a:r>
          </a:p>
          <a:p>
            <a:r>
              <a:rPr lang="en-GB" dirty="0"/>
              <a:t>Optimum structure: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2D8C4-7E9F-4503-B176-916CC117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40" y="365125"/>
            <a:ext cx="5239596" cy="556824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521283-122F-4242-BF8A-FBC128FD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0577"/>
              </p:ext>
            </p:extLst>
          </p:nvPr>
        </p:nvGraphicFramePr>
        <p:xfrm>
          <a:off x="274222" y="4590330"/>
          <a:ext cx="52654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722">
                  <a:extLst>
                    <a:ext uri="{9D8B030D-6E8A-4147-A177-3AD203B41FA5}">
                      <a16:colId xmlns:a16="http://schemas.microsoft.com/office/drawing/2014/main" val="3712939964"/>
                    </a:ext>
                  </a:extLst>
                </a:gridCol>
                <a:gridCol w="2632722">
                  <a:extLst>
                    <a:ext uri="{9D8B030D-6E8A-4147-A177-3AD203B41FA5}">
                      <a16:colId xmlns:a16="http://schemas.microsoft.com/office/drawing/2014/main" val="2548145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Encoder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Decoder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4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12,24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24,12,6,5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0692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A6C59F-0ADE-4722-8C02-7FE17D61699D}"/>
              </a:ext>
            </a:extLst>
          </p:cNvPr>
          <p:cNvSpPr txBox="1"/>
          <p:nvPr/>
        </p:nvSpPr>
        <p:spPr>
          <a:xfrm>
            <a:off x="6289040" y="6176963"/>
            <a:ext cx="523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unfolded Encoder – Decoder model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4A97619-959A-4140-8DEC-51AC3EB6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18B-3DA2-48BB-B87D-37FA2E04B88D}" type="datetime1">
              <a:rPr lang="en-GB" smtClean="0"/>
              <a:t>08/09/2019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382D2-6D4D-430B-B34D-FB9E88E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10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2A7EF5-2731-46B5-85A8-3D15D1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63837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F102-1CF1-4B37-9F52-72C5E2CA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3E34-26E5-4805-A38E-188743ED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5260" cy="2586577"/>
          </a:xfrm>
        </p:spPr>
        <p:txBody>
          <a:bodyPr>
            <a:normAutofit fontScale="92500"/>
          </a:bodyPr>
          <a:lstStyle/>
          <a:p>
            <a:r>
              <a:rPr lang="en-GB" dirty="0"/>
              <a:t>Isolate conflict events by yearly clustering </a:t>
            </a:r>
          </a:p>
          <a:p>
            <a:r>
              <a:rPr lang="en-GB" dirty="0"/>
              <a:t>Introduce conflict event threshold to isolate temporally</a:t>
            </a:r>
          </a:p>
          <a:p>
            <a:r>
              <a:rPr lang="en-GB" dirty="0" err="1"/>
              <a:t>Kmeans</a:t>
            </a:r>
            <a:r>
              <a:rPr lang="en-GB" dirty="0"/>
              <a:t>, Agglomerative, </a:t>
            </a:r>
            <a:r>
              <a:rPr lang="en-GB" dirty="0" err="1"/>
              <a:t>Meanshift</a:t>
            </a:r>
            <a:r>
              <a:rPr lang="en-GB" dirty="0"/>
              <a:t>, Affinity propagation and KNN algorithms were trialled.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09CF5-B29B-405B-8C3D-BCC966B8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12" y="1027906"/>
            <a:ext cx="4620088" cy="423223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D02D16-D4EF-4CD3-93AE-D5EBD47E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CE49-4D71-4AEC-930C-ADBCABD44336}" type="datetime1">
              <a:rPr lang="en-GB" smtClean="0"/>
              <a:t>08/09/2019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73B27-A5B6-44D5-8861-1A507AC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39460-F9BA-46B9-A004-B1F4F29E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61193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CCB2-8C74-491C-9014-A78EB1C6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B12-B665-43BA-A625-40C18840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67E4-74CE-4A6E-BAFF-980EE3EB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5" y="1381126"/>
            <a:ext cx="4808896" cy="339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0F12D-193B-421C-AC74-AF92B3FA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48968"/>
            <a:ext cx="5750559" cy="2463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477109-6028-442F-9024-07CEDD23F0D7}"/>
              </a:ext>
            </a:extLst>
          </p:cNvPr>
          <p:cNvSpPr txBox="1"/>
          <p:nvPr/>
        </p:nvSpPr>
        <p:spPr>
          <a:xfrm>
            <a:off x="6401022" y="5590064"/>
            <a:ext cx="495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Diagram of Image sequence construction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52441-3517-4EFD-883C-30874D54665E}"/>
              </a:ext>
            </a:extLst>
          </p:cNvPr>
          <p:cNvSpPr txBox="1"/>
          <p:nvPr/>
        </p:nvSpPr>
        <p:spPr>
          <a:xfrm>
            <a:off x="692458" y="4851400"/>
            <a:ext cx="412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Extraction of data formats from global PRIO and UCDP data. Conflict clusters are selected using K nearest neighbours.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5625D-F6F5-48CB-AF6C-771CAEAA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40" y="446596"/>
            <a:ext cx="2379231" cy="2488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1FDFB-EBD2-4DAD-B22D-3D9969BAAE71}"/>
              </a:ext>
            </a:extLst>
          </p:cNvPr>
          <p:cNvSpPr txBox="1"/>
          <p:nvPr/>
        </p:nvSpPr>
        <p:spPr>
          <a:xfrm>
            <a:off x="8313213" y="489003"/>
            <a:ext cx="2370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intensity of urban ground coverage across Africa by PRIO grid cell.</a:t>
            </a:r>
            <a:endParaRPr lang="en-GB" dirty="0"/>
          </a:p>
          <a:p>
            <a:endParaRPr lang="en-GB" i="1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652BA67-25FD-4A54-93C6-EFCC3BFF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6F699-4256-409E-A827-070C308EA625}" type="datetime1">
              <a:rPr lang="en-GB" smtClean="0"/>
              <a:t>08/09/2019</a:t>
            </a:fld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FE9740-2AED-45F3-9E9F-521A6B6D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12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58D0AC7-C5A8-4E05-8626-4BBB4D06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70441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C436-8F39-4C70-98F2-D7A1DE88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rediction_sequence">
            <a:hlinkClick r:id="" action="ppaction://media"/>
            <a:extLst>
              <a:ext uri="{FF2B5EF4-FFF2-40B4-BE49-F238E27FC236}">
                <a16:creationId xmlns:a16="http://schemas.microsoft.com/office/drawing/2014/main" id="{0EC001D0-4260-4B1B-BD77-9EFF76EE86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6975" y="833438"/>
            <a:ext cx="6919913" cy="51895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D2CB-9144-4787-87B6-4C8120F72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56063"/>
            <a:ext cx="4137496" cy="414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97AF2-60B6-4E21-8394-37DF2D20594C}"/>
              </a:ext>
            </a:extLst>
          </p:cNvPr>
          <p:cNvSpPr txBox="1"/>
          <p:nvPr/>
        </p:nvSpPr>
        <p:spPr>
          <a:xfrm>
            <a:off x="838200" y="5663953"/>
            <a:ext cx="413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selected conflict clusters in the year 2000, selected between Central and Western Africa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0F4AA-7E37-40EC-B780-5AD766D5399C}"/>
              </a:ext>
            </a:extLst>
          </p:cNvPr>
          <p:cNvSpPr txBox="1"/>
          <p:nvPr/>
        </p:nvSpPr>
        <p:spPr>
          <a:xfrm>
            <a:off x="6551720" y="5877017"/>
            <a:ext cx="4030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Conflict prediction sequence. 1</a:t>
            </a:r>
            <a:r>
              <a:rPr lang="en-GB" i="1" baseline="30000" dirty="0"/>
              <a:t>st</a:t>
            </a:r>
            <a:r>
              <a:rPr lang="en-GB" i="1" dirty="0"/>
              <a:t> channel of prediction image encoding binary battle presence.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C120E-F830-4217-A98D-4A34E55B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198C-C54C-4B73-9E13-3EF30FF592C2}" type="datetime1">
              <a:rPr lang="en-GB" smtClean="0"/>
              <a:t>08/09/2019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2783-D510-468C-B84B-C0B06216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13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A5ED4E1-CBF2-462B-BBE4-BA0ECA00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Imperial College London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9202E2-1633-421E-84C0-F254FBEF6C39}"/>
              </a:ext>
            </a:extLst>
          </p:cNvPr>
          <p:cNvSpPr/>
          <p:nvPr/>
        </p:nvSpPr>
        <p:spPr>
          <a:xfrm>
            <a:off x="5190508" y="2985972"/>
            <a:ext cx="905492" cy="610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0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80D4-AB2F-492B-8E8E-5A48CF3D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Training +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7ADA-235D-476D-A856-4B2FAF9B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80" y="1399540"/>
            <a:ext cx="2899299" cy="4351338"/>
          </a:xfrm>
        </p:spPr>
        <p:txBody>
          <a:bodyPr/>
          <a:lstStyle/>
          <a:p>
            <a:r>
              <a:rPr lang="en-GB" sz="1800" dirty="0"/>
              <a:t>Training data split temporally, allowing accurate analysis on most recent data.</a:t>
            </a:r>
          </a:p>
          <a:p>
            <a:r>
              <a:rPr lang="en-GB" sz="1800" dirty="0" err="1"/>
              <a:t>AMSgrad</a:t>
            </a:r>
            <a:r>
              <a:rPr lang="en-GB" sz="1800" dirty="0"/>
              <a:t> with learning rate 10</a:t>
            </a:r>
            <a:r>
              <a:rPr lang="en-GB" sz="1800" baseline="30000" dirty="0"/>
              <a:t>-3 </a:t>
            </a:r>
            <a:r>
              <a:rPr lang="en-GB" sz="1800" dirty="0"/>
              <a:t>outperformed ADAM, </a:t>
            </a:r>
            <a:r>
              <a:rPr lang="en-GB" sz="1800" dirty="0" err="1"/>
              <a:t>RMSprop</a:t>
            </a:r>
            <a:r>
              <a:rPr lang="en-GB" sz="1800" dirty="0"/>
              <a:t> and SGD.</a:t>
            </a:r>
          </a:p>
          <a:p>
            <a:r>
              <a:rPr lang="en-GB" sz="1800" dirty="0"/>
              <a:t>Final Dataset sizes: 57638 sequences (economic shock), 54496 sequences (population distribution)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C9EE83-CFCD-4843-8A23-9502F6489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82037"/>
              </p:ext>
            </p:extLst>
          </p:nvPr>
        </p:nvGraphicFramePr>
        <p:xfrm>
          <a:off x="3874363" y="1399540"/>
          <a:ext cx="8128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88212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47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76326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61406879"/>
                    </a:ext>
                  </a:extLst>
                </a:gridCol>
              </a:tblGrid>
              <a:tr h="30958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261703"/>
                  </a:ext>
                </a:extLst>
              </a:tr>
              <a:tr h="534352">
                <a:tc>
                  <a:txBody>
                    <a:bodyPr/>
                    <a:lstStyle/>
                    <a:p>
                      <a:r>
                        <a:rPr lang="en-GB" dirty="0"/>
                        <a:t>Temporal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01/01/1989 – 31/12/2011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01/01/1989 – 31/12/2011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01/01/2012-31/12/2013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39217"/>
                  </a:ext>
                </a:extLst>
              </a:tr>
              <a:tr h="30958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0399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9A0D3F-D458-48BA-BEAA-87686D01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25342"/>
              </p:ext>
            </p:extLst>
          </p:nvPr>
        </p:nvGraphicFramePr>
        <p:xfrm>
          <a:off x="3874363" y="336153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022933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2458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Economic Shock Predictor 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Population Distribution 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UCDP Event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 UCDP Event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4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Best Estimate Deaths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Estimate Deaths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8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Oil Production Yearly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Grid Cell Population (HYDE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8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Drug Production 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Cell Distance To Capital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53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Average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Precipitation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9257"/>
                  </a:ext>
                </a:extLst>
              </a:tr>
            </a:tbl>
          </a:graphicData>
        </a:graphic>
      </p:graphicFrame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C99999-00DC-48EB-90DB-01D269C0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0478-CE6F-4A2E-8680-ED99A9326053}" type="datetime1">
              <a:rPr lang="en-GB" smtClean="0"/>
              <a:t>08/09/2019</a:t>
            </a:fld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990B48-9CBC-4E57-A157-249CA6E3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5A31A8-2AE0-4CE2-A19C-615F61EF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656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860-F6EC-4178-985F-DCF3A1D2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2F7E-2E2F-492E-8CDE-A8A8200E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E855F-F571-416E-B329-9F932182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14" y="681037"/>
            <a:ext cx="5517186" cy="52810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32908-8C05-410B-8F97-6AA71AF6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06E5-7679-4740-92E6-D9A95A992258}" type="datetime1">
              <a:rPr lang="en-GB" smtClean="0"/>
              <a:t>08/09/2019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40FC2-D4E5-4895-AAE7-546A0F20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FC285E-442B-4880-8A60-91A20436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3021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D6D-EC96-4D2B-9AB7-D4186F13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Loss function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4E3B8-12D1-4C72-AC39-35A40E26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Mean squared error , </a:t>
            </a:r>
            <a:r>
              <a:rPr lang="en-GB" sz="1800" dirty="0" err="1"/>
              <a:t>multilabeled</a:t>
            </a:r>
            <a:r>
              <a:rPr lang="en-GB" sz="1800" dirty="0"/>
              <a:t> binary cross entropy and structural similarity loss functions were considered.</a:t>
            </a:r>
          </a:p>
          <a:p>
            <a:r>
              <a:rPr lang="en-GB" sz="1800" dirty="0"/>
              <a:t>MSE lead to over prioritisation of blank space.</a:t>
            </a:r>
          </a:p>
          <a:p>
            <a:r>
              <a:rPr lang="en-GB" sz="1800" dirty="0"/>
              <a:t>Introduction of BCE significantly improves model performance, with introduction of individual label weights.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81241-0960-43C9-A65B-34D6F357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513949"/>
            <a:ext cx="6187440" cy="318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71194-4C59-4E3E-9250-C4982F51D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513949"/>
            <a:ext cx="6095999" cy="306101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0FFF36-F795-4B8A-BD6D-7184A0FF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845F-5FE8-431A-87E3-24032CD5F583}" type="datetime1">
              <a:rPr lang="en-GB" smtClean="0"/>
              <a:t>08/09/2019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C0899-78BC-4885-8B00-06CBECCB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DE534-D15C-4773-B742-1B61FC32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7A07-2A3B-4739-8B31-0A3036FB8853}"/>
              </a:ext>
            </a:extLst>
          </p:cNvPr>
          <p:cNvSpPr txBox="1"/>
          <p:nvPr/>
        </p:nvSpPr>
        <p:spPr>
          <a:xfrm>
            <a:off x="2157274" y="6445188"/>
            <a:ext cx="31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MSE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5F23-E70D-4B5F-A0E2-FC9D21751C5C}"/>
              </a:ext>
            </a:extLst>
          </p:cNvPr>
          <p:cNvSpPr txBox="1"/>
          <p:nvPr/>
        </p:nvSpPr>
        <p:spPr>
          <a:xfrm>
            <a:off x="7883371" y="6445188"/>
            <a:ext cx="254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BCE prediction</a:t>
            </a:r>
          </a:p>
        </p:txBody>
      </p:sp>
    </p:spTree>
    <p:extLst>
      <p:ext uri="{BB962C8B-B14F-4D97-AF65-F5344CB8AC3E}">
        <p14:creationId xmlns:p14="http://schemas.microsoft.com/office/powerpoint/2010/main" val="247476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4E84-CA3D-4377-8DF7-88C00EB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5BA-AE05-4808-99A5-7A02C6DAC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9109" cy="4351338"/>
          </a:xfrm>
        </p:spPr>
        <p:txBody>
          <a:bodyPr/>
          <a:lstStyle/>
          <a:p>
            <a:r>
              <a:rPr lang="en-GB" dirty="0"/>
              <a:t>Treatment as a multilabel problem allows for precision and  recall balancing using training set derived label weights.</a:t>
            </a:r>
          </a:p>
          <a:p>
            <a:r>
              <a:rPr lang="en-GB" dirty="0"/>
              <a:t>Kernel size increase produced significant results with MSE but not BCE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BB2A2-E8CB-4428-AA47-5F0880E2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40" y="3359681"/>
            <a:ext cx="6307935" cy="322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059E4-6940-4A93-8C40-0F26890E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41" y="0"/>
            <a:ext cx="6483659" cy="335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95415-0FB8-49AE-B3F5-0DA7836F4AC8}"/>
              </a:ext>
            </a:extLst>
          </p:cNvPr>
          <p:cNvSpPr txBox="1"/>
          <p:nvPr/>
        </p:nvSpPr>
        <p:spPr>
          <a:xfrm>
            <a:off x="5589232" y="3120564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Prediction with default BCE label weight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63749-B9A8-46C1-A3DC-7F55EAC985B8}"/>
              </a:ext>
            </a:extLst>
          </p:cNvPr>
          <p:cNvSpPr txBox="1"/>
          <p:nvPr/>
        </p:nvSpPr>
        <p:spPr>
          <a:xfrm>
            <a:off x="5442012" y="6511632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Prediction using BCE label weights reduced by factor 3.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1E42F0-8543-491D-8A7F-5B4E12A7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5B6A-2A7E-4558-801C-E899D164E4D9}" type="datetime1">
              <a:rPr lang="en-GB" smtClean="0"/>
              <a:t>08/09/2019</a:t>
            </a:fld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551973-2EAA-4A48-93E8-69D94C1C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17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BEA1EE-408E-47B0-8CE5-89FA9E41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88265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88DB-80B2-4622-92D5-F6059AA0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748-9148-4C8D-B378-580D717B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8E448-3E30-4B75-AA51-DCC827D5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40" y="681037"/>
            <a:ext cx="9235440" cy="5145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E5BA9-209D-4C2F-B67A-AE8B527DE66A}"/>
              </a:ext>
            </a:extLst>
          </p:cNvPr>
          <p:cNvSpPr txBox="1"/>
          <p:nvPr/>
        </p:nvSpPr>
        <p:spPr>
          <a:xfrm>
            <a:off x="2210540" y="5459767"/>
            <a:ext cx="79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Comparison of predicted conflict clusters demonstrating prediction of complex spatial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6D282E-F899-47D1-ADD9-70812315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7761-7E08-4ACA-8CBC-71E3166FF32D}" type="datetime1">
              <a:rPr lang="en-GB" smtClean="0"/>
              <a:t>08/09/2019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3A7DA-1C49-452A-B897-0E1712B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9B954-05C6-404E-A666-7B42AD23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75418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D6F3-6E2B-4B21-BF38-715FEFC7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FBAE5-912F-428C-BAC8-0ECC40F93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We limit our analysis to 5 features.</a:t>
            </a:r>
          </a:p>
          <a:p>
            <a:r>
              <a:rPr lang="en-GB" sz="1800" dirty="0"/>
              <a:t>Superior month ahead forecasting observed compared to state of the art with a far reduced feature selection.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EDFA-8C15-4A33-8AEE-33D784D2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52" y="615669"/>
            <a:ext cx="4203160" cy="1569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2618D-E9A2-4E3F-BC0A-BC02B434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1986"/>
            <a:ext cx="5002151" cy="3680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AC19-51FE-442F-BBC5-507F7695C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" y="3247474"/>
            <a:ext cx="4561840" cy="324540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5959A-02F8-4F24-A0A6-BE67718A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1752-4B74-4384-8261-1D7F94130A43}" type="datetime1">
              <a:rPr lang="en-GB" smtClean="0"/>
              <a:t>08/09/2019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183666-55AC-4098-9321-404F9187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19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AE1209-184E-43A7-850E-14FC6EBB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21410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533D-601A-4729-A0D9-F3DEDF5E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89BF-0535-4717-A872-94CB0786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Motivation and Introduction to conflict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Overview of </a:t>
            </a:r>
            <a:r>
              <a:rPr lang="en-GB" dirty="0" err="1"/>
              <a:t>ConvLSTM</a:t>
            </a:r>
            <a:r>
              <a:rPr lang="en-GB" dirty="0"/>
              <a:t> theory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Discussion of dataset production model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Discussion of results in context of conflict detection.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9F97-B8B6-44B5-8C6B-062EB8E2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98A-0F9C-4DBA-98A1-F97DC8ECB27D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0D4F1-F76E-4EB7-84AB-74E9113F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CA032-6785-49EC-808C-E4E8647F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409804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AFDF-935D-4A5C-9946-98728FC9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DD74-2BBF-4854-B858-2C8FA4BB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/>
              <a:t>Mihai </a:t>
            </a:r>
            <a:r>
              <a:rPr lang="en-GB" dirty="0" err="1"/>
              <a:t>Croicu</a:t>
            </a:r>
            <a:r>
              <a:rPr lang="en-GB" dirty="0"/>
              <a:t> and Ralph </a:t>
            </a:r>
            <a:r>
              <a:rPr lang="en-GB" dirty="0" err="1"/>
              <a:t>Sundberg.UCDP</a:t>
            </a:r>
            <a:r>
              <a:rPr lang="en-GB" dirty="0"/>
              <a:t> GED Codebook Ver-</a:t>
            </a:r>
            <a:r>
              <a:rPr lang="en-GB" dirty="0" err="1"/>
              <a:t>sion</a:t>
            </a:r>
            <a:r>
              <a:rPr lang="en-GB" dirty="0"/>
              <a:t> 17.1.Journal of Peace Research, 50(4):523–532, 2017.URL </a:t>
            </a:r>
            <a:r>
              <a:rPr lang="en-GB" dirty="0">
                <a:hlinkClick r:id="rId3"/>
              </a:rPr>
              <a:t>http://ucdp.uu.se/downloads/ged/ged171.pdf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Zhiyong</a:t>
            </a:r>
            <a:r>
              <a:rPr lang="en-GB" dirty="0"/>
              <a:t> Cui, </a:t>
            </a:r>
            <a:r>
              <a:rPr lang="en-GB" dirty="0" err="1"/>
              <a:t>Ruimin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, and </a:t>
            </a:r>
            <a:r>
              <a:rPr lang="en-GB" dirty="0" err="1"/>
              <a:t>Yinhai</a:t>
            </a:r>
            <a:r>
              <a:rPr lang="en-GB" dirty="0"/>
              <a:t> Wang. Deep Bidirectional and </a:t>
            </a:r>
            <a:r>
              <a:rPr lang="en-GB" dirty="0" err="1"/>
              <a:t>Unidi-rectional</a:t>
            </a:r>
            <a:r>
              <a:rPr lang="en-GB" dirty="0"/>
              <a:t> LSTM Recurrent Neural Network for Network-wide Traffic Speed</a:t>
            </a:r>
          </a:p>
          <a:p>
            <a:pPr marL="0" indent="0">
              <a:buNone/>
            </a:pPr>
            <a:r>
              <a:rPr lang="en-GB" dirty="0"/>
              <a:t>Prediction. pages 22–25, 1 2018. URL</a:t>
            </a:r>
          </a:p>
          <a:p>
            <a:pPr marL="0" indent="0">
              <a:buNone/>
            </a:pPr>
            <a:r>
              <a:rPr lang="en-GB" dirty="0"/>
              <a:t>http://arxiv.org/abs/1801.02143</a:t>
            </a:r>
          </a:p>
          <a:p>
            <a:pPr marL="0" indent="0">
              <a:buNone/>
            </a:pP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Xingjian Shi, </a:t>
            </a:r>
            <a:r>
              <a:rPr lang="en-GB" dirty="0" err="1"/>
              <a:t>Zhourong</a:t>
            </a:r>
            <a:r>
              <a:rPr lang="en-GB" dirty="0"/>
              <a:t> Chen, Hao Wang, </a:t>
            </a:r>
            <a:r>
              <a:rPr lang="en-GB" dirty="0" err="1"/>
              <a:t>Dit</a:t>
            </a:r>
            <a:r>
              <a:rPr lang="en-GB" dirty="0"/>
              <a:t>-Yan Yeung, Wai-kin Wong, </a:t>
            </a:r>
            <a:r>
              <a:rPr lang="en-GB" dirty="0" err="1"/>
              <a:t>andWang-chun</a:t>
            </a:r>
            <a:r>
              <a:rPr lang="en-GB" dirty="0"/>
              <a:t> Woo. Convolutional LSTM Network: A Machine Learning Ap-</a:t>
            </a:r>
            <a:r>
              <a:rPr lang="en-GB" dirty="0" err="1"/>
              <a:t>proach</a:t>
            </a:r>
            <a:r>
              <a:rPr lang="en-GB" dirty="0"/>
              <a:t> for Precipitation Nowcasting. </a:t>
            </a:r>
          </a:p>
          <a:p>
            <a:pPr marL="0" indent="0">
              <a:buNone/>
            </a:pPr>
            <a:r>
              <a:rPr lang="en-GB" dirty="0"/>
              <a:t>InNIPS’15 Proceedings of the 28thInternational Conference on Neural Information Processing Systems, pages 802–810, 2015.</a:t>
            </a:r>
          </a:p>
          <a:p>
            <a:pPr marL="0" indent="0">
              <a:buNone/>
            </a:pPr>
            <a:r>
              <a:rPr lang="en-GB" dirty="0"/>
              <a:t> URL http://arxiv.org/abs/1506.04214</a:t>
            </a:r>
          </a:p>
          <a:p>
            <a:pPr marL="0" indent="0">
              <a:buNone/>
            </a:pP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Yan Shi. Understanding LSTM and its diagrams.</a:t>
            </a:r>
          </a:p>
          <a:p>
            <a:pPr marL="0" indent="0">
              <a:buNone/>
            </a:pPr>
            <a:r>
              <a:rPr lang="en-GB" dirty="0"/>
              <a:t>URL https://medium.com/mlreview/understanding-lstm-and-its-diagrams-37e2f46f1714</a:t>
            </a:r>
          </a:p>
          <a:p>
            <a:pPr marL="0" indent="0">
              <a:buNone/>
            </a:pP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Andreas </a:t>
            </a:r>
            <a:r>
              <a:rPr lang="en-GB" dirty="0" err="1"/>
              <a:t>Forø</a:t>
            </a:r>
            <a:r>
              <a:rPr lang="en-GB" dirty="0"/>
              <a:t> </a:t>
            </a:r>
            <a:r>
              <a:rPr lang="en-GB" dirty="0" err="1"/>
              <a:t>Tollefsen</a:t>
            </a:r>
            <a:r>
              <a:rPr lang="en-GB" dirty="0"/>
              <a:t>, H ̊</a:t>
            </a:r>
            <a:r>
              <a:rPr lang="en-GB" dirty="0" err="1"/>
              <a:t>avard</a:t>
            </a:r>
            <a:r>
              <a:rPr lang="en-GB" dirty="0"/>
              <a:t> Strand, and </a:t>
            </a:r>
            <a:r>
              <a:rPr lang="en-GB" dirty="0" err="1"/>
              <a:t>Halvard</a:t>
            </a:r>
            <a:r>
              <a:rPr lang="en-GB" dirty="0"/>
              <a:t> </a:t>
            </a:r>
            <a:r>
              <a:rPr lang="en-GB" dirty="0" err="1"/>
              <a:t>Buhaug</a:t>
            </a:r>
            <a:r>
              <a:rPr lang="en-GB" dirty="0"/>
              <a:t>. PRIO-GRID: A unified spatial data </a:t>
            </a:r>
            <a:r>
              <a:rPr lang="en-GB" dirty="0" err="1"/>
              <a:t>structure.Journal</a:t>
            </a:r>
            <a:r>
              <a:rPr lang="en-GB" dirty="0"/>
              <a:t> of Peace Research, 49(2):363–374,</a:t>
            </a:r>
          </a:p>
          <a:p>
            <a:pPr marL="0" indent="0">
              <a:buNone/>
            </a:pPr>
            <a:r>
              <a:rPr lang="en-GB" dirty="0"/>
              <a:t>2012. ISSN 00223433. </a:t>
            </a:r>
            <a:r>
              <a:rPr lang="en-GB" dirty="0" err="1"/>
              <a:t>doi</a:t>
            </a:r>
            <a:r>
              <a:rPr lang="en-GB" dirty="0"/>
              <a:t>: 10.1177/0022343311431287.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F722-FB3F-40D7-9FD5-46294767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14FB-2D2A-44EB-8C74-97879ADD052F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1BFB-A52A-441D-9906-8C447A78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C46ED-CF10-4DCB-AC57-CAF6D75A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414598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98AE-AF77-4B47-A12C-EE215B51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FE2F-9750-48D5-8CD9-D53B5E47D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FC804-A3FC-418E-822F-406174E1C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C652-EFC7-4B82-A3C0-66514C28BECF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A5D2A-EC69-49D0-8B30-CCD83C81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E508-85A6-47DC-8597-749EB772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E808A-F8E7-41D5-BEF3-D4C903B3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666750"/>
            <a:ext cx="92011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9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E3A6-6F6C-4687-A290-DC68DD0B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5EE8-D1BE-4BE5-9A02-BFDF3874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AC0E-D33D-4C3E-8300-8757B77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11D1-2DD2-47D3-8D39-6B962139F518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9C07B-2270-4909-A3C5-43285BB1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D6EE8-1571-4DEE-89D6-0D980204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7190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856D-491A-4C32-A68A-321034EF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Conflict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BC82-D43D-44AA-BBE2-32306D8B6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3" y="1601823"/>
            <a:ext cx="4612689" cy="4351338"/>
          </a:xfrm>
        </p:spPr>
        <p:txBody>
          <a:bodyPr>
            <a:normAutofit/>
          </a:bodyPr>
          <a:lstStyle/>
          <a:p>
            <a:r>
              <a:rPr lang="en-GB" dirty="0"/>
              <a:t>Quantitatively Studied since 1960s</a:t>
            </a:r>
          </a:p>
          <a:p>
            <a:r>
              <a:rPr lang="en-GB" dirty="0"/>
              <a:t>Modelling methodology:</a:t>
            </a:r>
          </a:p>
          <a:p>
            <a:r>
              <a:rPr lang="en-GB" dirty="0"/>
              <a:t>ABM </a:t>
            </a:r>
          </a:p>
          <a:p>
            <a:r>
              <a:rPr lang="en-GB" dirty="0"/>
              <a:t>Statistical Model Fitting</a:t>
            </a:r>
          </a:p>
          <a:p>
            <a:r>
              <a:rPr lang="en-GB" dirty="0"/>
              <a:t>Logistic regression, RF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F8BB3-9669-47D8-A203-40511F70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11" y="1477624"/>
            <a:ext cx="7359377" cy="4173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FEBE8-231E-4B71-9508-ED7D600158F9}"/>
              </a:ext>
            </a:extLst>
          </p:cNvPr>
          <p:cNvSpPr txBox="1"/>
          <p:nvPr/>
        </p:nvSpPr>
        <p:spPr>
          <a:xfrm>
            <a:off x="5344357" y="5743852"/>
            <a:ext cx="654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Conflict event frequency in UCDP GED 19.1 dataset. Data: </a:t>
            </a:r>
            <a:r>
              <a:rPr lang="en-GB" dirty="0" err="1"/>
              <a:t>Croicu</a:t>
            </a:r>
            <a:r>
              <a:rPr lang="en-GB" dirty="0"/>
              <a:t> and Sundberg [2017]</a:t>
            </a:r>
            <a:r>
              <a:rPr lang="en-GB" i="1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F875D-1470-4539-B9CF-2D2FF88D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B415-278B-43CA-B0F9-D3C1B4DC94B8}" type="datetime1">
              <a:rPr lang="en-GB" smtClean="0"/>
              <a:t>08/09/2019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D5B54-23E8-4D84-8785-B4A45F1F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3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C6BBFA-802F-4FDC-86B9-831E7D66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14327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73F4-44BA-4DBB-A327-00DB375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5B22-A2CF-4E5E-9A42-1348DF473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0647" cy="4351338"/>
          </a:xfrm>
        </p:spPr>
        <p:txBody>
          <a:bodyPr/>
          <a:lstStyle/>
          <a:p>
            <a:r>
              <a:rPr lang="en-GB" sz="1800" dirty="0"/>
              <a:t>Disaggregated datasets have allowed subnational analysis.</a:t>
            </a:r>
          </a:p>
          <a:p>
            <a:r>
              <a:rPr lang="en-GB" sz="1800" dirty="0"/>
              <a:t>PRIO encodes 0.5 x 0.5 degree grid, of monthly varying conflict predictors.</a:t>
            </a:r>
          </a:p>
          <a:p>
            <a:r>
              <a:rPr lang="en-GB" sz="1800" dirty="0"/>
              <a:t>Separable in 4 themes: conflict, environmental, socio-economic, political.</a:t>
            </a:r>
          </a:p>
          <a:p>
            <a:r>
              <a:rPr lang="en-GB" sz="1800" dirty="0"/>
              <a:t>UCDP records battle attributed deaths due to armed conflict 1989 – present.</a:t>
            </a:r>
          </a:p>
          <a:p>
            <a:r>
              <a:rPr lang="en-GB" sz="1800" dirty="0"/>
              <a:t>UCDP events – battles in between two or more clearly defined groups with a stated incompatibility in a conflict with above 25 total battle related deaths.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9990C-4193-46FB-9B24-56B3FCDD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10" y="940816"/>
            <a:ext cx="4758461" cy="4976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E2EE5-3EE0-4E49-92C2-29BCAB8755F1}"/>
              </a:ext>
            </a:extLst>
          </p:cNvPr>
          <p:cNvSpPr txBox="1"/>
          <p:nvPr/>
        </p:nvSpPr>
        <p:spPr>
          <a:xfrm>
            <a:off x="6436310" y="5877451"/>
            <a:ext cx="4758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intensity of urban ground coverage across Africa by PRIO grid cell. Data: </a:t>
            </a:r>
            <a:r>
              <a:rPr lang="en-GB" dirty="0" err="1"/>
              <a:t>Tollefsen</a:t>
            </a:r>
            <a:r>
              <a:rPr lang="en-GB" dirty="0"/>
              <a:t> et al. [2012]</a:t>
            </a:r>
          </a:p>
          <a:p>
            <a:endParaRPr lang="en-GB" i="1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D65B2-401A-4292-A1E4-DAA27E3F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95AD-F177-4A66-8823-945E67D83671}" type="datetime1">
              <a:rPr lang="en-GB" smtClean="0"/>
              <a:t>08/09/2019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8DDDD-4BCA-412B-933E-DB22C056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7914F5-C589-4776-8F38-C7E42D50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6111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B872-9052-4017-8796-493BF9B6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Spatial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61474-9B41-4CF8-9E41-298CCA92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1163" cy="4351338"/>
          </a:xfrm>
        </p:spPr>
        <p:txBody>
          <a:bodyPr>
            <a:normAutofit/>
          </a:bodyPr>
          <a:lstStyle/>
          <a:p>
            <a:r>
              <a:rPr lang="en-GB" sz="1800" dirty="0"/>
              <a:t>Disaggregated datasets have demonstrated that conflict may diffuse and transmit across borders.</a:t>
            </a:r>
          </a:p>
          <a:p>
            <a:r>
              <a:rPr lang="en-GB" sz="1800" dirty="0"/>
              <a:t>Current efforts do not utilise spatial structuring of conflicts.</a:t>
            </a:r>
          </a:p>
          <a:p>
            <a:r>
              <a:rPr lang="en-GB" sz="1800" dirty="0"/>
              <a:t>First order spatial lags for feature engineering – current state of the art.</a:t>
            </a:r>
          </a:p>
          <a:p>
            <a:r>
              <a:rPr lang="en-GB" sz="1800" dirty="0"/>
              <a:t>To exploit the structural information we require deep spatiotemporal networks.</a:t>
            </a:r>
          </a:p>
        </p:txBody>
      </p:sp>
      <p:pic>
        <p:nvPicPr>
          <p:cNvPr id="4" name="long_lat_test">
            <a:hlinkClick r:id="" action="ppaction://media"/>
            <a:extLst>
              <a:ext uri="{FF2B5EF4-FFF2-40B4-BE49-F238E27FC236}">
                <a16:creationId xmlns:a16="http://schemas.microsoft.com/office/drawing/2014/main" id="{0B411904-D6A8-4C47-95E5-2BA39D37F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4204" y="807868"/>
            <a:ext cx="6780013" cy="5085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3EB0D-2C35-42CF-8213-2CC52EE1B64A}"/>
              </a:ext>
            </a:extLst>
          </p:cNvPr>
          <p:cNvSpPr txBox="1"/>
          <p:nvPr/>
        </p:nvSpPr>
        <p:spPr>
          <a:xfrm>
            <a:off x="6960093" y="5403801"/>
            <a:ext cx="476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Frequency of UCDP events per PRIO grid cell across Africa per month since Jan 1989.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3CA10-B2CB-44A7-88A4-D923D866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D06D-D2E4-48E6-96BA-3A0AEE5AB853}" type="datetime1">
              <a:rPr lang="en-GB" smtClean="0"/>
              <a:t>08/09/2019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54E400-C55C-45C5-8E50-348250C1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683AEC-0A3A-4E01-B39A-EAAFD88E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832ED-7EF8-4D3B-BBC9-CEB053E6D0A9}"/>
              </a:ext>
            </a:extLst>
          </p:cNvPr>
          <p:cNvSpPr txBox="1"/>
          <p:nvPr/>
        </p:nvSpPr>
        <p:spPr>
          <a:xfrm>
            <a:off x="838200" y="4660777"/>
            <a:ext cx="494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project goal:</a:t>
            </a:r>
          </a:p>
          <a:p>
            <a:r>
              <a:rPr lang="en-GB" b="1" dirty="0"/>
              <a:t>To utilise the spatial structuring of the conflict data to produce superior predictions.</a:t>
            </a:r>
          </a:p>
        </p:txBody>
      </p:sp>
    </p:spTree>
    <p:extLst>
      <p:ext uri="{BB962C8B-B14F-4D97-AF65-F5344CB8AC3E}">
        <p14:creationId xmlns:p14="http://schemas.microsoft.com/office/powerpoint/2010/main" val="393581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7E33-1394-4BAA-87FD-98837680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1F0C-8F5C-4F8C-A966-0852EF7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6440" cy="4351338"/>
          </a:xfrm>
        </p:spPr>
        <p:txBody>
          <a:bodyPr/>
          <a:lstStyle/>
          <a:p>
            <a:r>
              <a:rPr lang="en-GB" dirty="0"/>
              <a:t>RNNs introduce recurrent hidden layers to neural networks.</a:t>
            </a:r>
          </a:p>
          <a:p>
            <a:r>
              <a:rPr lang="en-GB" dirty="0"/>
              <a:t>Hidden layers allow information to pass through different sequence steps </a:t>
            </a:r>
          </a:p>
          <a:p>
            <a:endParaRPr lang="en-GB" dirty="0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789F5203-A156-42CF-88EF-B32345DF9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8" y="4001294"/>
            <a:ext cx="6267450" cy="16383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4C5B754-B6EC-4E4A-8E0B-EB633637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0" y="1180164"/>
            <a:ext cx="5069840" cy="4497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F469B-D05C-4283-9E88-78B4AD759788}"/>
              </a:ext>
            </a:extLst>
          </p:cNvPr>
          <p:cNvSpPr txBox="1"/>
          <p:nvPr/>
        </p:nvSpPr>
        <p:spPr>
          <a:xfrm>
            <a:off x="165808" y="5788241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unrolled RNN. Image source: </a:t>
            </a:r>
            <a:r>
              <a:rPr lang="en-GB" dirty="0"/>
              <a:t>Cui et al. [2018]</a:t>
            </a:r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AA898-EF64-4FD1-891C-6E9A3784A31B}"/>
              </a:ext>
            </a:extLst>
          </p:cNvPr>
          <p:cNvSpPr txBox="1"/>
          <p:nvPr/>
        </p:nvSpPr>
        <p:spPr>
          <a:xfrm>
            <a:off x="6644640" y="5677836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Visualisation of LSTM unit gates. Image source: </a:t>
            </a:r>
            <a:r>
              <a:rPr lang="en-GB" dirty="0"/>
              <a:t>Shi [2019]</a:t>
            </a:r>
            <a:endParaRPr lang="en-GB" i="1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0F2034-EE5E-4CDD-925A-61244EB8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CA91-2D92-4923-BF4E-84D67B696952}" type="datetime1">
              <a:rPr lang="en-GB" smtClean="0"/>
              <a:t>08/09/2019</a:t>
            </a:fld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409530B-D15B-45F1-920D-71C28359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6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03111BA-A294-48DF-87C2-1DC48171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93382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50F5-837C-4BF2-B009-E503A2CE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vs </a:t>
            </a:r>
            <a:r>
              <a:rPr lang="en-GB" dirty="0" err="1"/>
              <a:t>ConvLSTM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3D14-F94C-4E28-AC36-A4394E36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Lstm</a:t>
            </a:r>
            <a:r>
              <a:rPr lang="en-GB" dirty="0"/>
              <a:t> – adaption of </a:t>
            </a:r>
            <a:r>
              <a:rPr lang="en-GB" dirty="0" err="1"/>
              <a:t>rnn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Rnn</a:t>
            </a:r>
            <a:r>
              <a:rPr lang="en-GB" dirty="0"/>
              <a:t> example sequence -&gt; include equations </a:t>
            </a:r>
          </a:p>
          <a:p>
            <a:pPr marL="0" indent="0">
              <a:buNone/>
            </a:pPr>
            <a:r>
              <a:rPr lang="en-GB" dirty="0" err="1"/>
              <a:t>Lstm</a:t>
            </a:r>
            <a:r>
              <a:rPr lang="en-GB" dirty="0"/>
              <a:t> gate architecture -&gt; with highlighting animations, describing function of gates.</a:t>
            </a:r>
          </a:p>
          <a:p>
            <a:pPr marL="0" indent="0">
              <a:buNone/>
            </a:pPr>
            <a:r>
              <a:rPr lang="en-GB" dirty="0"/>
              <a:t>LSTM introduces cell memory, and forget gate. Information may persist over far greater time periods.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 LSTM respects spatial layout in state to state transitions.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C064-D071-4854-B868-00A71881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05A2-9752-43B1-96EA-8B5AB5932002}" type="datetime1">
              <a:rPr lang="en-GB" smtClean="0"/>
              <a:t>08/09/2019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C6952-EF77-4625-90C4-01A12088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A7AE2-B250-4E74-AC8A-18CB7A72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404621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6035-7E7B-4CAA-BA44-564F3CCC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53" y="365124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chemeClr val="accent1"/>
                </a:solidFill>
              </a:rPr>
              <a:t>ConvLSTM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244C-A299-4306-B715-620F2DC6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2274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D1576-C3F5-41EB-8D30-25FF076A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09" y="1492689"/>
            <a:ext cx="5166544" cy="3872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17D3D-C5FB-4231-89A8-727239BA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4" y="4001294"/>
            <a:ext cx="6096000" cy="1969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A13EE-95CB-4EC6-857D-6AB97DEF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10" y="1492689"/>
            <a:ext cx="5335053" cy="1892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6BD97-A613-42B5-A670-67F2B128C448}"/>
              </a:ext>
            </a:extLst>
          </p:cNvPr>
          <p:cNvSpPr txBox="1"/>
          <p:nvPr/>
        </p:nvSpPr>
        <p:spPr>
          <a:xfrm>
            <a:off x="201810" y="3429000"/>
            <a:ext cx="51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FC-LSTM gate equations Shi et al. [2015]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28C7-F949-4CB3-8179-8740966455BE}"/>
              </a:ext>
            </a:extLst>
          </p:cNvPr>
          <p:cNvSpPr txBox="1"/>
          <p:nvPr/>
        </p:nvSpPr>
        <p:spPr>
          <a:xfrm>
            <a:off x="120904" y="5909112"/>
            <a:ext cx="51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ConvLSTM</a:t>
            </a:r>
            <a:r>
              <a:rPr lang="en-GB" i="1" dirty="0"/>
              <a:t> gate equations Shi et al. [2015]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9C59B3-A43D-4480-A021-1A3CDBF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05EB-6233-49E7-B3D3-7BCCEB4C68D9}" type="datetime1">
              <a:rPr lang="en-GB" smtClean="0"/>
              <a:t>08/09/2019</a:t>
            </a:fld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14989F-5654-4CC7-8597-FBF8747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8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488BD7B-7241-4D84-8E98-C27179D6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85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6035-7E7B-4CAA-BA44-564F3CCC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53" y="365124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chemeClr val="accent1"/>
                </a:solidFill>
              </a:rPr>
              <a:t>ConvLSTM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244C-A299-4306-B715-620F2DC6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2274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D1576-C3F5-41EB-8D30-25FF076A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09" y="1492689"/>
            <a:ext cx="5166544" cy="3872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17D3D-C5FB-4231-89A8-727239BA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4" y="4001294"/>
            <a:ext cx="6096000" cy="1969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A13EE-95CB-4EC6-857D-6AB97DEF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10" y="1492689"/>
            <a:ext cx="5335053" cy="18929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9D928F-AC8E-4FE8-9384-A289CAB4E70F}"/>
              </a:ext>
            </a:extLst>
          </p:cNvPr>
          <p:cNvCxnSpPr>
            <a:cxnSpLocks/>
          </p:cNvCxnSpPr>
          <p:nvPr/>
        </p:nvCxnSpPr>
        <p:spPr>
          <a:xfrm>
            <a:off x="1093433" y="4829452"/>
            <a:ext cx="23954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B3BB01-00E2-40B1-902B-A0C0B0C6DE4D}"/>
              </a:ext>
            </a:extLst>
          </p:cNvPr>
          <p:cNvCxnSpPr>
            <a:cxnSpLocks/>
          </p:cNvCxnSpPr>
          <p:nvPr/>
        </p:nvCxnSpPr>
        <p:spPr>
          <a:xfrm>
            <a:off x="1093433" y="4440314"/>
            <a:ext cx="2328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506678-954A-430A-88CC-5F4DA29B8E97}"/>
              </a:ext>
            </a:extLst>
          </p:cNvPr>
          <p:cNvCxnSpPr>
            <a:cxnSpLocks/>
          </p:cNvCxnSpPr>
          <p:nvPr/>
        </p:nvCxnSpPr>
        <p:spPr>
          <a:xfrm>
            <a:off x="1093433" y="5533747"/>
            <a:ext cx="2528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8AFA4A-0A83-4BEE-8043-B7F9F168B292}"/>
              </a:ext>
            </a:extLst>
          </p:cNvPr>
          <p:cNvCxnSpPr/>
          <p:nvPr/>
        </p:nvCxnSpPr>
        <p:spPr>
          <a:xfrm>
            <a:off x="3124940" y="5171242"/>
            <a:ext cx="17755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E244F1-1728-4246-9E35-197B11614AAC}"/>
              </a:ext>
            </a:extLst>
          </p:cNvPr>
          <p:cNvSpPr txBox="1"/>
          <p:nvPr/>
        </p:nvSpPr>
        <p:spPr>
          <a:xfrm>
            <a:off x="201810" y="5909112"/>
            <a:ext cx="51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ConvLSTM</a:t>
            </a:r>
            <a:r>
              <a:rPr lang="en-GB" i="1" dirty="0"/>
              <a:t> gate equations Shi et al. [2015]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36D62-403D-409C-819B-26610F1618EC}"/>
              </a:ext>
            </a:extLst>
          </p:cNvPr>
          <p:cNvSpPr txBox="1"/>
          <p:nvPr/>
        </p:nvSpPr>
        <p:spPr>
          <a:xfrm>
            <a:off x="201810" y="3429000"/>
            <a:ext cx="51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FC-LSTM gate equations Shi et al. [2015]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8C0762A-4D67-43FD-AD61-EB9CEDAF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D5C-AC54-4661-ACAA-6319F9398B74}" type="datetime1">
              <a:rPr lang="en-GB" smtClean="0"/>
              <a:t>08/09/2019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D4D178A-E0F0-4E9A-9593-EDF214B8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7CCB8-D7FE-40DF-B23A-5F4DE3975DB5}" type="slidenum">
              <a:rPr lang="en-GB" smtClean="0"/>
              <a:t>9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AF2A0F6-0C51-4572-93D5-F0F19CBA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34469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8439</TotalTime>
  <Words>1398</Words>
  <Application>Microsoft Office PowerPoint</Application>
  <PresentationFormat>Widescreen</PresentationFormat>
  <Paragraphs>249</Paragraphs>
  <Slides>22</Slides>
  <Notes>19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Investigating the suitability of Image Sequence Prediction to  Predict Armed Conflict</vt:lpstr>
      <vt:lpstr>Agenda</vt:lpstr>
      <vt:lpstr>Conflict </vt:lpstr>
      <vt:lpstr>Datasets</vt:lpstr>
      <vt:lpstr>Spatial Diffusion</vt:lpstr>
      <vt:lpstr>RNNs</vt:lpstr>
      <vt:lpstr>LSTM vs ConvLSTM </vt:lpstr>
      <vt:lpstr>ConvLSTM</vt:lpstr>
      <vt:lpstr>ConvLSTM</vt:lpstr>
      <vt:lpstr>Encoder-Decoder format</vt:lpstr>
      <vt:lpstr>Dataset construction</vt:lpstr>
      <vt:lpstr>PowerPoint Presentation</vt:lpstr>
      <vt:lpstr>PowerPoint Presentation</vt:lpstr>
      <vt:lpstr>Training + Results</vt:lpstr>
      <vt:lpstr>PowerPoint Presentation</vt:lpstr>
      <vt:lpstr>Loss function variance</vt:lpstr>
      <vt:lpstr>PowerPoint Presentation</vt:lpstr>
      <vt:lpstr>PowerPoint Presentation</vt:lpstr>
      <vt:lpstr>Comparison 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Conflict_lstm</dc:title>
  <dc:creator>Lomax, Gareth</dc:creator>
  <cp:lastModifiedBy>Lomax, Gareth</cp:lastModifiedBy>
  <cp:revision>77</cp:revision>
  <dcterms:created xsi:type="dcterms:W3CDTF">2019-09-04T13:04:38Z</dcterms:created>
  <dcterms:modified xsi:type="dcterms:W3CDTF">2019-09-11T18:05:27Z</dcterms:modified>
</cp:coreProperties>
</file>